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06" r:id="rId6"/>
    <p:sldId id="307" r:id="rId7"/>
    <p:sldId id="308" r:id="rId8"/>
    <p:sldId id="309" r:id="rId9"/>
    <p:sldId id="310" r:id="rId10"/>
    <p:sldId id="311" r:id="rId11"/>
    <p:sldId id="312" r:id="rId12"/>
    <p:sldId id="313" r:id="rId13"/>
    <p:sldId id="317" r:id="rId14"/>
    <p:sldId id="314" r:id="rId15"/>
    <p:sldId id="318" r:id="rId16"/>
    <p:sldId id="316" r:id="rId17"/>
    <p:sldId id="320" r:id="rId18"/>
    <p:sldId id="31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shitez Taggar" initials="KT" lastIdx="2" clrIdx="0">
    <p:extLst>
      <p:ext uri="{19B8F6BF-5375-455C-9EA6-DF929625EA0E}">
        <p15:presenceInfo xmlns:p15="http://schemas.microsoft.com/office/powerpoint/2012/main" userId="5e3c7abb9e49fa4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62" d="100"/>
          <a:sy n="62" d="100"/>
        </p:scale>
        <p:origin x="82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4/6/2024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laid">
          <a:fgClr>
            <a:srgbClr val="002060"/>
          </a:fgClr>
          <a:bgClr>
            <a:srgbClr val="002060"/>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4/6/2024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400" dirty="0"/>
              <a:t>CAPSTONE PROJECT</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fontScale="92500" lnSpcReduction="10000"/>
          </a:bodyPr>
          <a:lstStyle/>
          <a:p>
            <a:pPr algn="l"/>
            <a:r>
              <a:rPr lang="en-US" sz="1800" dirty="0">
                <a:solidFill>
                  <a:srgbClr val="FC05CB"/>
                </a:solidFill>
              </a:rPr>
              <a:t>BY : KSHITEZ TAGGAR</a:t>
            </a:r>
          </a:p>
          <a:p>
            <a:pPr algn="l"/>
            <a:r>
              <a:rPr lang="en-US" sz="1800" dirty="0">
                <a:solidFill>
                  <a:srgbClr val="FC05CB"/>
                </a:solidFill>
              </a:rPr>
              <a:t>BATCH : PGA 39</a:t>
            </a:r>
          </a:p>
          <a:p>
            <a:pPr algn="l"/>
            <a:r>
              <a:rPr lang="en-US" sz="1800" dirty="0">
                <a:solidFill>
                  <a:srgbClr val="FC05CB"/>
                </a:solidFill>
              </a:rPr>
              <a:t>TOPIC : BANK LOAN</a:t>
            </a:r>
          </a:p>
          <a:p>
            <a:pPr algn="l"/>
            <a:endParaRPr lang="en-US" sz="1800" dirty="0">
              <a:solidFill>
                <a:srgbClr val="FC05CB"/>
              </a:solidFill>
            </a:endParaRPr>
          </a:p>
          <a:p>
            <a:pPr algn="l"/>
            <a:endParaRPr lang="en-US" sz="1800" dirty="0">
              <a:solidFill>
                <a:srgbClr val="FC05CB"/>
              </a:solidFill>
            </a:endParaRP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C692BC-1D06-F095-99FF-BC255E60DC99}"/>
              </a:ext>
            </a:extLst>
          </p:cNvPr>
          <p:cNvPicPr>
            <a:picLocks noChangeAspect="1"/>
          </p:cNvPicPr>
          <p:nvPr/>
        </p:nvPicPr>
        <p:blipFill>
          <a:blip r:embed="rId2"/>
          <a:stretch>
            <a:fillRect/>
          </a:stretch>
        </p:blipFill>
        <p:spPr>
          <a:xfrm>
            <a:off x="602648" y="1571946"/>
            <a:ext cx="7375958" cy="4068565"/>
          </a:xfrm>
          <a:prstGeom prst="rect">
            <a:avLst/>
          </a:prstGeom>
        </p:spPr>
      </p:pic>
      <p:pic>
        <p:nvPicPr>
          <p:cNvPr id="5" name="Picture 4">
            <a:extLst>
              <a:ext uri="{FF2B5EF4-FFF2-40B4-BE49-F238E27FC236}">
                <a16:creationId xmlns:a16="http://schemas.microsoft.com/office/drawing/2014/main" id="{94052450-BD61-4E95-564A-B5F51A95883E}"/>
              </a:ext>
            </a:extLst>
          </p:cNvPr>
          <p:cNvPicPr>
            <a:picLocks noChangeAspect="1"/>
          </p:cNvPicPr>
          <p:nvPr/>
        </p:nvPicPr>
        <p:blipFill>
          <a:blip r:embed="rId3"/>
          <a:stretch>
            <a:fillRect/>
          </a:stretch>
        </p:blipFill>
        <p:spPr>
          <a:xfrm>
            <a:off x="8224788" y="2297663"/>
            <a:ext cx="3644894" cy="2057189"/>
          </a:xfrm>
          <a:prstGeom prst="rect">
            <a:avLst/>
          </a:prstGeom>
        </p:spPr>
      </p:pic>
    </p:spTree>
    <p:extLst>
      <p:ext uri="{BB962C8B-B14F-4D97-AF65-F5344CB8AC3E}">
        <p14:creationId xmlns:p14="http://schemas.microsoft.com/office/powerpoint/2010/main" val="4275903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4D275D-0B4B-DDD8-2C6E-2A9E30EE3B06}"/>
              </a:ext>
            </a:extLst>
          </p:cNvPr>
          <p:cNvPicPr>
            <a:picLocks noChangeAspect="1"/>
          </p:cNvPicPr>
          <p:nvPr/>
        </p:nvPicPr>
        <p:blipFill>
          <a:blip r:embed="rId2"/>
          <a:stretch>
            <a:fillRect/>
          </a:stretch>
        </p:blipFill>
        <p:spPr>
          <a:xfrm>
            <a:off x="573396" y="608237"/>
            <a:ext cx="6639063" cy="5441985"/>
          </a:xfrm>
          <a:prstGeom prst="rect">
            <a:avLst/>
          </a:prstGeom>
        </p:spPr>
      </p:pic>
      <p:pic>
        <p:nvPicPr>
          <p:cNvPr id="5" name="Picture 4">
            <a:extLst>
              <a:ext uri="{FF2B5EF4-FFF2-40B4-BE49-F238E27FC236}">
                <a16:creationId xmlns:a16="http://schemas.microsoft.com/office/drawing/2014/main" id="{C871D83A-770F-0E76-5BE9-3B24EE380E05}"/>
              </a:ext>
            </a:extLst>
          </p:cNvPr>
          <p:cNvPicPr>
            <a:picLocks noChangeAspect="1"/>
          </p:cNvPicPr>
          <p:nvPr/>
        </p:nvPicPr>
        <p:blipFill>
          <a:blip r:embed="rId3"/>
          <a:stretch>
            <a:fillRect/>
          </a:stretch>
        </p:blipFill>
        <p:spPr>
          <a:xfrm>
            <a:off x="7762451" y="2300634"/>
            <a:ext cx="3644894" cy="2057189"/>
          </a:xfrm>
          <a:prstGeom prst="rect">
            <a:avLst/>
          </a:prstGeom>
        </p:spPr>
      </p:pic>
    </p:spTree>
    <p:extLst>
      <p:ext uri="{BB962C8B-B14F-4D97-AF65-F5344CB8AC3E}">
        <p14:creationId xmlns:p14="http://schemas.microsoft.com/office/powerpoint/2010/main" val="3205964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6BFCC0-C720-3231-00FC-4596E4EBD191}"/>
              </a:ext>
            </a:extLst>
          </p:cNvPr>
          <p:cNvPicPr>
            <a:picLocks noChangeAspect="1"/>
          </p:cNvPicPr>
          <p:nvPr/>
        </p:nvPicPr>
        <p:blipFill>
          <a:blip r:embed="rId2"/>
          <a:stretch>
            <a:fillRect/>
          </a:stretch>
        </p:blipFill>
        <p:spPr>
          <a:xfrm>
            <a:off x="8576063" y="2352299"/>
            <a:ext cx="3478074" cy="1845176"/>
          </a:xfrm>
          <a:prstGeom prst="rect">
            <a:avLst/>
          </a:prstGeom>
        </p:spPr>
      </p:pic>
      <p:pic>
        <p:nvPicPr>
          <p:cNvPr id="5" name="Picture 4">
            <a:extLst>
              <a:ext uri="{FF2B5EF4-FFF2-40B4-BE49-F238E27FC236}">
                <a16:creationId xmlns:a16="http://schemas.microsoft.com/office/drawing/2014/main" id="{47145415-5BC5-F945-C815-64A8FE31A672}"/>
              </a:ext>
            </a:extLst>
          </p:cNvPr>
          <p:cNvPicPr>
            <a:picLocks noChangeAspect="1"/>
          </p:cNvPicPr>
          <p:nvPr/>
        </p:nvPicPr>
        <p:blipFill>
          <a:blip r:embed="rId3"/>
          <a:stretch>
            <a:fillRect/>
          </a:stretch>
        </p:blipFill>
        <p:spPr>
          <a:xfrm>
            <a:off x="274121" y="1038102"/>
            <a:ext cx="8230023" cy="4781796"/>
          </a:xfrm>
          <a:prstGeom prst="rect">
            <a:avLst/>
          </a:prstGeom>
        </p:spPr>
      </p:pic>
    </p:spTree>
    <p:extLst>
      <p:ext uri="{BB962C8B-B14F-4D97-AF65-F5344CB8AC3E}">
        <p14:creationId xmlns:p14="http://schemas.microsoft.com/office/powerpoint/2010/main" val="1811420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BA7D02-F475-BAAD-8D60-24C3FF5DB693}"/>
              </a:ext>
            </a:extLst>
          </p:cNvPr>
          <p:cNvPicPr>
            <a:picLocks noChangeAspect="1"/>
          </p:cNvPicPr>
          <p:nvPr/>
        </p:nvPicPr>
        <p:blipFill rotWithShape="1">
          <a:blip r:embed="rId2"/>
          <a:srcRect r="26938"/>
          <a:stretch/>
        </p:blipFill>
        <p:spPr>
          <a:xfrm>
            <a:off x="1847000" y="392779"/>
            <a:ext cx="8940863" cy="3991926"/>
          </a:xfrm>
          <a:prstGeom prst="rect">
            <a:avLst/>
          </a:prstGeom>
        </p:spPr>
      </p:pic>
      <p:pic>
        <p:nvPicPr>
          <p:cNvPr id="4" name="Picture 3">
            <a:extLst>
              <a:ext uri="{FF2B5EF4-FFF2-40B4-BE49-F238E27FC236}">
                <a16:creationId xmlns:a16="http://schemas.microsoft.com/office/drawing/2014/main" id="{DF137C50-C842-AA8A-035B-F227450DB01D}"/>
              </a:ext>
            </a:extLst>
          </p:cNvPr>
          <p:cNvPicPr>
            <a:picLocks noChangeAspect="1"/>
          </p:cNvPicPr>
          <p:nvPr/>
        </p:nvPicPr>
        <p:blipFill>
          <a:blip r:embed="rId3"/>
          <a:stretch>
            <a:fillRect/>
          </a:stretch>
        </p:blipFill>
        <p:spPr>
          <a:xfrm>
            <a:off x="1847001" y="4469258"/>
            <a:ext cx="8940863" cy="1926079"/>
          </a:xfrm>
          <a:prstGeom prst="rect">
            <a:avLst/>
          </a:prstGeom>
        </p:spPr>
      </p:pic>
    </p:spTree>
    <p:extLst>
      <p:ext uri="{BB962C8B-B14F-4D97-AF65-F5344CB8AC3E}">
        <p14:creationId xmlns:p14="http://schemas.microsoft.com/office/powerpoint/2010/main" val="1775667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A83F8-7671-A697-007F-9C94E31D6550}"/>
              </a:ext>
            </a:extLst>
          </p:cNvPr>
          <p:cNvSpPr>
            <a:spLocks noGrp="1"/>
          </p:cNvSpPr>
          <p:nvPr>
            <p:ph type="title"/>
          </p:nvPr>
        </p:nvSpPr>
        <p:spPr/>
        <p:txBody>
          <a:bodyPr>
            <a:normAutofit/>
          </a:bodyPr>
          <a:lstStyle/>
          <a:p>
            <a:r>
              <a:rPr lang="en-IN" sz="5400" dirty="0">
                <a:latin typeface="Lato Black" panose="020F0502020204030203" pitchFamily="34" charset="0"/>
                <a:ea typeface="Lato Black" panose="020F0502020204030203" pitchFamily="34" charset="0"/>
                <a:cs typeface="Lato Black" panose="020F0502020204030203" pitchFamily="34" charset="0"/>
              </a:rPr>
              <a:t>CONCLUSION</a:t>
            </a:r>
          </a:p>
        </p:txBody>
      </p:sp>
      <p:sp>
        <p:nvSpPr>
          <p:cNvPr id="3" name="TextBox 2">
            <a:extLst>
              <a:ext uri="{FF2B5EF4-FFF2-40B4-BE49-F238E27FC236}">
                <a16:creationId xmlns:a16="http://schemas.microsoft.com/office/drawing/2014/main" id="{35FDFCFC-7D5B-BBCB-49D0-A23A6E93A350}"/>
              </a:ext>
            </a:extLst>
          </p:cNvPr>
          <p:cNvSpPr txBox="1"/>
          <p:nvPr/>
        </p:nvSpPr>
        <p:spPr>
          <a:xfrm>
            <a:off x="1130158" y="1993187"/>
            <a:ext cx="10137400" cy="1938992"/>
          </a:xfrm>
          <a:prstGeom prst="rect">
            <a:avLst/>
          </a:prstGeom>
          <a:noFill/>
        </p:spPr>
        <p:txBody>
          <a:bodyPr wrap="square" rtlCol="0">
            <a:spAutoFit/>
          </a:bodyPr>
          <a:lstStyle/>
          <a:p>
            <a:r>
              <a:rPr lang="en-US" sz="2400" b="1" dirty="0">
                <a:solidFill>
                  <a:srgbClr val="FFFF00"/>
                </a:solidFill>
                <a:latin typeface="Calibri" panose="020F0502020204030204" pitchFamily="34" charset="0"/>
                <a:ea typeface="Calibri" panose="020F0502020204030204" pitchFamily="34" charset="0"/>
                <a:cs typeface="Calibri" panose="020F0502020204030204" pitchFamily="34" charset="0"/>
              </a:rPr>
              <a:t>In conclusion, the bank loan dataset analysis sheds light on crucial factors influencing lending decisions. Through robust data analysis, we identified key trends, risks, and opportunities. This exploration underscores the significance of data-driven strategies in managing loan portfolios, mitigating risks, and optimizing lending practices for sustainable financial outcomes.</a:t>
            </a:r>
            <a:endParaRPr lang="en-IN" sz="2400" b="1" dirty="0">
              <a:solidFill>
                <a:srgbClr val="FFFF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61837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E868-7AD4-EF0B-6276-E5873F9839C3}"/>
              </a:ext>
            </a:extLst>
          </p:cNvPr>
          <p:cNvSpPr>
            <a:spLocks noGrp="1"/>
          </p:cNvSpPr>
          <p:nvPr>
            <p:ph type="title"/>
          </p:nvPr>
        </p:nvSpPr>
        <p:spPr>
          <a:xfrm>
            <a:off x="913795" y="609600"/>
            <a:ext cx="10353762" cy="5638800"/>
          </a:xfrm>
        </p:spPr>
        <p:txBody>
          <a:bodyPr>
            <a:normAutofit/>
          </a:bodyPr>
          <a:lstStyle/>
          <a:p>
            <a:r>
              <a:rPr lang="en-IN" sz="5400" dirty="0">
                <a:latin typeface="Lato Black" panose="020F0502020204030203" pitchFamily="34" charset="0"/>
                <a:ea typeface="Lato Black" panose="020F0502020204030203" pitchFamily="34" charset="0"/>
                <a:cs typeface="Lato Black" panose="020F0502020204030203" pitchFamily="34" charset="0"/>
              </a:rPr>
              <a:t>THANK YOU</a:t>
            </a:r>
          </a:p>
        </p:txBody>
      </p:sp>
    </p:spTree>
    <p:extLst>
      <p:ext uri="{BB962C8B-B14F-4D97-AF65-F5344CB8AC3E}">
        <p14:creationId xmlns:p14="http://schemas.microsoft.com/office/powerpoint/2010/main" val="614177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7E09-4A41-BCCE-BE54-3FC8BE5F4B6A}"/>
              </a:ext>
            </a:extLst>
          </p:cNvPr>
          <p:cNvSpPr>
            <a:spLocks noGrp="1"/>
          </p:cNvSpPr>
          <p:nvPr>
            <p:ph type="ctrTitle"/>
          </p:nvPr>
        </p:nvSpPr>
        <p:spPr>
          <a:xfrm>
            <a:off x="452063" y="133565"/>
            <a:ext cx="11260476" cy="729464"/>
          </a:xfrm>
        </p:spPr>
        <p:txBody>
          <a:bodyPr>
            <a:normAutofit fontScale="90000"/>
          </a:bodyPr>
          <a:lstStyle/>
          <a:p>
            <a:r>
              <a:rPr lang="en-IN" sz="5400" b="1" dirty="0">
                <a:solidFill>
                  <a:schemeClr val="tx1"/>
                </a:solidFill>
                <a:latin typeface="Lato Black" panose="020F0A02020204030203" pitchFamily="34" charset="0"/>
              </a:rPr>
              <a:t>PROBLEM STATEMENT</a:t>
            </a:r>
            <a:endParaRPr lang="en-IN" dirty="0">
              <a:solidFill>
                <a:schemeClr val="tx1"/>
              </a:solidFill>
            </a:endParaRPr>
          </a:p>
        </p:txBody>
      </p:sp>
      <p:sp>
        <p:nvSpPr>
          <p:cNvPr id="3" name="Subtitle 2">
            <a:extLst>
              <a:ext uri="{FF2B5EF4-FFF2-40B4-BE49-F238E27FC236}">
                <a16:creationId xmlns:a16="http://schemas.microsoft.com/office/drawing/2014/main" id="{08D34DCC-AB26-E01E-1C04-A72D57133E82}"/>
              </a:ext>
            </a:extLst>
          </p:cNvPr>
          <p:cNvSpPr>
            <a:spLocks noGrp="1"/>
          </p:cNvSpPr>
          <p:nvPr>
            <p:ph type="subTitle" idx="1"/>
          </p:nvPr>
        </p:nvSpPr>
        <p:spPr>
          <a:xfrm>
            <a:off x="452063" y="1006867"/>
            <a:ext cx="11342670" cy="5568594"/>
          </a:xfrm>
        </p:spPr>
        <p:txBody>
          <a:bodyPr>
            <a:normAutofit fontScale="77500" lnSpcReduction="20000"/>
          </a:bodyPr>
          <a:lstStyle/>
          <a:p>
            <a:pPr algn="l"/>
            <a:r>
              <a:rPr lang="en-IN" sz="2000" b="1" u="sng" kern="100" dirty="0">
                <a:solidFill>
                  <a:schemeClr val="tx2">
                    <a:lumMod val="10000"/>
                  </a:schemeClr>
                </a:solidFill>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DASHBOARD 1: SUMMARY</a:t>
            </a:r>
          </a:p>
          <a:p>
            <a:pPr algn="l"/>
            <a:r>
              <a:rPr lang="en-IN" sz="2800" b="1" kern="100"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Key Performance Indicators (KPIs) Requirements:</a:t>
            </a:r>
            <a:endParaRPr lang="en-IN" sz="2800" kern="100"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IN" sz="2000" b="1"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Total Loan Applications:</a:t>
            </a:r>
            <a:r>
              <a:rPr lang="en-IN" sz="20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IN" sz="2000" kern="1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rPr>
              <a:t>We need to calculate the total number of loan applications received during a specified period. Additionally, it is essential to monitor the Month-to-Date (MTD) Loan Applications and track changes Month-over-Month (MoM).</a:t>
            </a:r>
          </a:p>
          <a:p>
            <a:pPr marL="342900" lvl="0" indent="-342900" algn="just">
              <a:lnSpc>
                <a:spcPct val="150000"/>
              </a:lnSpc>
              <a:buFont typeface="+mj-lt"/>
              <a:buAutoNum type="arabicPeriod"/>
            </a:pPr>
            <a:r>
              <a:rPr lang="en-IN" sz="2100" b="1" kern="100" dirty="0">
                <a:solidFill>
                  <a:srgbClr val="FFFF00"/>
                </a:solidFill>
                <a:latin typeface="Calibri" panose="020F0502020204030204" pitchFamily="34" charset="0"/>
                <a:ea typeface="Calibri" panose="020F0502020204030204" pitchFamily="34" charset="0"/>
                <a:cs typeface="Times New Roman" panose="02020603050405020304" pitchFamily="18" charset="0"/>
              </a:rPr>
              <a:t>Total Funded Amount</a:t>
            </a:r>
            <a:r>
              <a:rPr lang="en-IN" sz="1600" b="1" kern="100" dirty="0">
                <a:solidFill>
                  <a:srgbClr val="FFFF00"/>
                </a:solidFill>
                <a:latin typeface="Calibri" panose="020F0502020204030204" pitchFamily="34" charset="0"/>
                <a:ea typeface="Calibri" panose="020F0502020204030204" pitchFamily="34" charset="0"/>
                <a:cs typeface="Times New Roman" panose="02020603050405020304" pitchFamily="18" charset="0"/>
              </a:rPr>
              <a:t>: </a:t>
            </a:r>
            <a:r>
              <a:rPr lang="en-IN" sz="2100" kern="1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rPr>
              <a:t>Understanding the total amount of funds disbursed as loans is crucial. We also want to keep an eye on the MTD Total Funded Amount and analyse the Month-over-Month (MoM) changes in this metric.</a:t>
            </a:r>
          </a:p>
          <a:p>
            <a:pPr marL="342900" lvl="0" indent="-342900" algn="just">
              <a:lnSpc>
                <a:spcPct val="150000"/>
              </a:lnSpc>
              <a:buFont typeface="+mj-lt"/>
              <a:buAutoNum type="arabicPeriod"/>
            </a:pPr>
            <a:r>
              <a:rPr lang="en-IN" sz="2100" b="1" kern="100" dirty="0">
                <a:solidFill>
                  <a:srgbClr val="FFFF00"/>
                </a:solidFill>
                <a:latin typeface="Calibri" panose="020F0502020204030204" pitchFamily="34" charset="0"/>
                <a:ea typeface="Calibri" panose="020F0502020204030204" pitchFamily="34" charset="0"/>
                <a:cs typeface="Times New Roman" panose="02020603050405020304" pitchFamily="18" charset="0"/>
              </a:rPr>
              <a:t>Total Amount Received: </a:t>
            </a:r>
            <a:r>
              <a:rPr lang="en-IN" sz="2100" kern="1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rPr>
              <a:t>Tracking the total amount received from borrowers is essential for assessing the bank's cash flow and loan repayment. We should analyse the Month-to-Date (MTD) Total Amount Received and observe the Month-over-Month (MoM) changes.</a:t>
            </a:r>
          </a:p>
          <a:p>
            <a:pPr marL="342900" lvl="0" indent="-342900" algn="just">
              <a:lnSpc>
                <a:spcPct val="150000"/>
              </a:lnSpc>
              <a:buFont typeface="+mj-lt"/>
              <a:buAutoNum type="arabicPeriod"/>
            </a:pPr>
            <a:r>
              <a:rPr lang="en-IN" sz="2100" b="1" kern="100" dirty="0">
                <a:solidFill>
                  <a:srgbClr val="FFFF00"/>
                </a:solidFill>
                <a:latin typeface="Calibri" panose="020F0502020204030204" pitchFamily="34" charset="0"/>
                <a:ea typeface="Calibri" panose="020F0502020204030204" pitchFamily="34" charset="0"/>
                <a:cs typeface="Times New Roman" panose="02020603050405020304" pitchFamily="18" charset="0"/>
              </a:rPr>
              <a:t>Average Interest Rate: </a:t>
            </a:r>
            <a:r>
              <a:rPr lang="en-IN" sz="2100" kern="1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rPr>
              <a:t>Calculating the average interest rate across all loans, MTD, and monitoring the Month-over-Month (MoM) variations in interest rates will provide insights into our lending portfolio's overall cost.</a:t>
            </a:r>
          </a:p>
          <a:p>
            <a:pPr marL="342900" lvl="0" indent="-342900" algn="just">
              <a:lnSpc>
                <a:spcPct val="150000"/>
              </a:lnSpc>
              <a:spcAft>
                <a:spcPts val="800"/>
              </a:spcAft>
              <a:buFont typeface="+mj-lt"/>
              <a:buAutoNum type="arabicPeriod"/>
            </a:pPr>
            <a:r>
              <a:rPr lang="en-IN" sz="2100" b="1" kern="100" dirty="0">
                <a:solidFill>
                  <a:srgbClr val="FFFF00"/>
                </a:solidFill>
                <a:latin typeface="Calibri" panose="020F0502020204030204" pitchFamily="34" charset="0"/>
                <a:ea typeface="Calibri" panose="020F0502020204030204" pitchFamily="34" charset="0"/>
                <a:cs typeface="Times New Roman" panose="02020603050405020304" pitchFamily="18" charset="0"/>
              </a:rPr>
              <a:t>Average Debt-to-Income Ratio (DTI): </a:t>
            </a:r>
            <a:r>
              <a:rPr lang="en-IN" sz="2100" kern="1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rPr>
              <a:t>Evaluating the average DTI for our borrowers helps us gauge their financial health. We need to compute the average DTI for all loans, MTD, and track Month-over-Month (MoM) fluctuations.</a:t>
            </a:r>
          </a:p>
          <a:p>
            <a:pPr algn="l"/>
            <a:endParaRPr lang="en-IN" sz="2000" b="1" u="sng" kern="100" dirty="0">
              <a:solidFill>
                <a:schemeClr val="tx2">
                  <a:lumMod val="10000"/>
                </a:schemeClr>
              </a:solidFill>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endParaRPr lang="en-IN" dirty="0">
              <a:solidFill>
                <a:srgbClr val="FF0000"/>
              </a:solidFill>
            </a:endParaRPr>
          </a:p>
        </p:txBody>
      </p:sp>
    </p:spTree>
    <p:extLst>
      <p:ext uri="{BB962C8B-B14F-4D97-AF65-F5344CB8AC3E}">
        <p14:creationId xmlns:p14="http://schemas.microsoft.com/office/powerpoint/2010/main" val="257232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4943-C609-A85D-42D4-E852BDFE3C4B}"/>
              </a:ext>
            </a:extLst>
          </p:cNvPr>
          <p:cNvSpPr>
            <a:spLocks noGrp="1"/>
          </p:cNvSpPr>
          <p:nvPr>
            <p:ph type="ctrTitle"/>
          </p:nvPr>
        </p:nvSpPr>
        <p:spPr>
          <a:xfrm>
            <a:off x="544530" y="164388"/>
            <a:ext cx="11106364" cy="842479"/>
          </a:xfrm>
        </p:spPr>
        <p:txBody>
          <a:bodyPr/>
          <a:lstStyle/>
          <a:p>
            <a:r>
              <a:rPr lang="en-IN" sz="5400" b="1" dirty="0">
                <a:solidFill>
                  <a:schemeClr val="tx1"/>
                </a:solidFill>
                <a:latin typeface="Lato Black" panose="020F0A02020204030203" pitchFamily="34" charset="0"/>
              </a:rPr>
              <a:t>PROBLEM STATEMENT</a:t>
            </a:r>
            <a:endParaRPr lang="en-IN" dirty="0"/>
          </a:p>
        </p:txBody>
      </p:sp>
      <p:sp>
        <p:nvSpPr>
          <p:cNvPr id="3" name="Subtitle 2">
            <a:extLst>
              <a:ext uri="{FF2B5EF4-FFF2-40B4-BE49-F238E27FC236}">
                <a16:creationId xmlns:a16="http://schemas.microsoft.com/office/drawing/2014/main" id="{1EFC77F2-0E5E-42AA-9363-0D67B5E3C163}"/>
              </a:ext>
            </a:extLst>
          </p:cNvPr>
          <p:cNvSpPr>
            <a:spLocks noGrp="1"/>
          </p:cNvSpPr>
          <p:nvPr>
            <p:ph type="subTitle" idx="1"/>
          </p:nvPr>
        </p:nvSpPr>
        <p:spPr>
          <a:xfrm>
            <a:off x="544530" y="1243173"/>
            <a:ext cx="5219272" cy="5280917"/>
          </a:xfrm>
        </p:spPr>
        <p:txBody>
          <a:bodyPr>
            <a:normAutofit fontScale="92500" lnSpcReduction="10000"/>
          </a:bodyPr>
          <a:lstStyle/>
          <a:p>
            <a:pPr algn="l"/>
            <a:r>
              <a:rPr lang="en-IN" sz="3000" b="1" u="sng" kern="100" dirty="0">
                <a:solidFill>
                  <a:schemeClr val="tx2">
                    <a:lumMod val="10000"/>
                  </a:schemeClr>
                </a:solidFill>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DASHBOARD 1: SUMMARY</a:t>
            </a:r>
          </a:p>
          <a:p>
            <a:pPr algn="l"/>
            <a:r>
              <a:rPr lang="en-IN" sz="2800" b="1" kern="100" dirty="0">
                <a:solidFill>
                  <a:schemeClr val="accent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Good Loan v Bad Loan KPI’s</a:t>
            </a:r>
          </a:p>
          <a:p>
            <a:pPr algn="l"/>
            <a:r>
              <a:rPr lang="en-IN" sz="2800" b="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Good Loan:</a:t>
            </a:r>
          </a:p>
          <a:p>
            <a:pPr marL="342900" indent="-342900" algn="l">
              <a:buFont typeface="+mj-lt"/>
              <a:buAutoNum type="arabicPeriod"/>
            </a:pPr>
            <a:r>
              <a:rPr lang="en-IN" sz="1600" b="1" dirty="0">
                <a:effectLst/>
                <a:latin typeface="Calibri" panose="020F0502020204030204" pitchFamily="34" charset="0"/>
                <a:ea typeface="Calibri" panose="020F0502020204030204" pitchFamily="34" charset="0"/>
                <a:cs typeface="Times New Roman" panose="02020603050405020304" pitchFamily="18" charset="0"/>
              </a:rPr>
              <a:t>Good Loan Application Percentage</a:t>
            </a:r>
            <a:endParaRPr lang="en-IN" sz="16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l">
              <a:buFont typeface="+mj-lt"/>
              <a:buAutoNum type="arabicPeriod"/>
            </a:pPr>
            <a:r>
              <a:rPr lang="en-IN" sz="1600" b="1" dirty="0">
                <a:effectLst/>
                <a:latin typeface="Calibri" panose="020F0502020204030204" pitchFamily="34" charset="0"/>
                <a:ea typeface="Calibri" panose="020F0502020204030204" pitchFamily="34" charset="0"/>
                <a:cs typeface="Times New Roman" panose="02020603050405020304" pitchFamily="18" charset="0"/>
              </a:rPr>
              <a:t>Good Loan Applications</a:t>
            </a:r>
            <a:endParaRPr lang="en-IN" sz="1600" b="1"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l">
              <a:buFont typeface="+mj-lt"/>
              <a:buAutoNum type="arabicPeriod"/>
            </a:pPr>
            <a:r>
              <a:rPr lang="en-IN" sz="1600" b="1" dirty="0">
                <a:effectLst/>
                <a:latin typeface="Calibri" panose="020F0502020204030204" pitchFamily="34" charset="0"/>
                <a:ea typeface="Calibri" panose="020F0502020204030204" pitchFamily="34" charset="0"/>
                <a:cs typeface="Times New Roman" panose="02020603050405020304" pitchFamily="18" charset="0"/>
              </a:rPr>
              <a:t>Good Loan Funded Amount</a:t>
            </a:r>
            <a:endParaRPr lang="en-IN" sz="16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l">
              <a:buFont typeface="+mj-lt"/>
              <a:buAutoNum type="arabicPeriod"/>
            </a:pPr>
            <a:r>
              <a:rPr lang="en-IN" sz="1600" b="1" dirty="0">
                <a:effectLst/>
                <a:latin typeface="Calibri" panose="020F0502020204030204" pitchFamily="34" charset="0"/>
                <a:ea typeface="Calibri" panose="020F0502020204030204" pitchFamily="34" charset="0"/>
                <a:cs typeface="Times New Roman" panose="02020603050405020304" pitchFamily="18" charset="0"/>
              </a:rPr>
              <a:t>Good Loan Total Received Amount</a:t>
            </a:r>
          </a:p>
          <a:p>
            <a:pPr algn="l"/>
            <a:r>
              <a:rPr lang="en-IN" sz="2800" b="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Bad Loan</a:t>
            </a:r>
          </a:p>
          <a:p>
            <a:pPr marL="342900" indent="-342900" algn="l">
              <a:buFont typeface="+mj-lt"/>
              <a:buAutoNum type="arabicPeriod"/>
            </a:pPr>
            <a:r>
              <a:rPr lang="en-IN" sz="1700" b="1" dirty="0">
                <a:effectLst/>
                <a:latin typeface="Calibri" panose="020F0502020204030204" pitchFamily="34" charset="0"/>
                <a:ea typeface="Calibri" panose="020F0502020204030204" pitchFamily="34" charset="0"/>
                <a:cs typeface="Times New Roman" panose="02020603050405020304" pitchFamily="18" charset="0"/>
              </a:rPr>
              <a:t>Bad Loan Application Percentage</a:t>
            </a:r>
          </a:p>
          <a:p>
            <a:pPr marL="342900" indent="-342900" algn="l">
              <a:buFont typeface="+mj-lt"/>
              <a:buAutoNum type="arabicPeriod"/>
            </a:pPr>
            <a:r>
              <a:rPr lang="en-IN" sz="1700" b="1" dirty="0">
                <a:effectLst/>
                <a:latin typeface="Calibri" panose="020F0502020204030204" pitchFamily="34" charset="0"/>
                <a:ea typeface="Calibri" panose="020F0502020204030204" pitchFamily="34" charset="0"/>
                <a:cs typeface="Times New Roman" panose="02020603050405020304" pitchFamily="18" charset="0"/>
              </a:rPr>
              <a:t>Bad Loan Applications</a:t>
            </a:r>
          </a:p>
          <a:p>
            <a:pPr marL="342900" indent="-342900" algn="l">
              <a:buFont typeface="+mj-lt"/>
              <a:buAutoNum type="arabicPeriod"/>
            </a:pPr>
            <a:r>
              <a:rPr lang="en-IN" sz="1700" b="1" dirty="0">
                <a:effectLst/>
                <a:latin typeface="Calibri" panose="020F0502020204030204" pitchFamily="34" charset="0"/>
                <a:ea typeface="Calibri" panose="020F0502020204030204" pitchFamily="34" charset="0"/>
                <a:cs typeface="Times New Roman" panose="02020603050405020304" pitchFamily="18" charset="0"/>
              </a:rPr>
              <a:t>Bad Loan Funded Amount</a:t>
            </a:r>
          </a:p>
          <a:p>
            <a:pPr marL="342900" indent="-342900" algn="l">
              <a:buFont typeface="+mj-lt"/>
              <a:buAutoNum type="arabicPeriod"/>
            </a:pPr>
            <a:r>
              <a:rPr lang="en-IN" sz="1700" b="1" dirty="0">
                <a:effectLst/>
                <a:latin typeface="Calibri" panose="020F0502020204030204" pitchFamily="34" charset="0"/>
                <a:ea typeface="Calibri" panose="020F0502020204030204" pitchFamily="34" charset="0"/>
                <a:cs typeface="Times New Roman" panose="02020603050405020304" pitchFamily="18" charset="0"/>
              </a:rPr>
              <a:t>Bad Loan Total Received Amount</a:t>
            </a:r>
            <a:endParaRPr lang="en-IN" sz="17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IN" sz="2400" b="1" u="sng" kern="100" dirty="0">
              <a:solidFill>
                <a:schemeClr val="tx2">
                  <a:lumMod val="10000"/>
                </a:schemeClr>
              </a:solidFill>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36CA66F7-C5BD-3EEB-E7A5-C434A0B83A0B}"/>
              </a:ext>
            </a:extLst>
          </p:cNvPr>
          <p:cNvSpPr txBox="1"/>
          <p:nvPr/>
        </p:nvSpPr>
        <p:spPr>
          <a:xfrm>
            <a:off x="6226141" y="2413337"/>
            <a:ext cx="5421329" cy="2031325"/>
          </a:xfrm>
          <a:prstGeom prst="rect">
            <a:avLst/>
          </a:prstGeom>
          <a:noFill/>
        </p:spPr>
        <p:txBody>
          <a:bodyPr wrap="square" rtlCol="0">
            <a:spAutoFit/>
          </a:bodyPr>
          <a:lstStyle/>
          <a:p>
            <a:r>
              <a:rPr lang="en-IN" sz="1800" b="1" kern="100" dirty="0">
                <a:solidFill>
                  <a:schemeClr val="accent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Loan Status Grid View</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'Total Loan Applications,' 'Total Funded Amount,' 'Total Amount Received,' 'Month-to-Date (MTD) Funded Amount,' 'MTD Amount Received,' 'Average Interest Rate,' and 'Average Debt-to-Income Ratio (DTI),' this grid view will help us to identify decisions and assess the health of our loan portfolio.</a:t>
            </a:r>
            <a:endParaRPr lang="en-IN" dirty="0"/>
          </a:p>
        </p:txBody>
      </p:sp>
    </p:spTree>
    <p:extLst>
      <p:ext uri="{BB962C8B-B14F-4D97-AF65-F5344CB8AC3E}">
        <p14:creationId xmlns:p14="http://schemas.microsoft.com/office/powerpoint/2010/main" val="211685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D0038-A054-BE5B-F18B-ACBBD2825893}"/>
              </a:ext>
            </a:extLst>
          </p:cNvPr>
          <p:cNvSpPr>
            <a:spLocks noGrp="1"/>
          </p:cNvSpPr>
          <p:nvPr>
            <p:ph type="ctrTitle"/>
          </p:nvPr>
        </p:nvSpPr>
        <p:spPr>
          <a:xfrm>
            <a:off x="503434" y="246581"/>
            <a:ext cx="10307293" cy="791109"/>
          </a:xfrm>
        </p:spPr>
        <p:txBody>
          <a:bodyPr>
            <a:normAutofit fontScale="90000"/>
          </a:bodyPr>
          <a:lstStyle/>
          <a:p>
            <a:r>
              <a:rPr lang="en-IN" sz="5400" b="1" dirty="0">
                <a:solidFill>
                  <a:schemeClr val="tx1"/>
                </a:solidFill>
                <a:latin typeface="Lato Black" panose="020F0A02020204030203" pitchFamily="34" charset="0"/>
              </a:rPr>
              <a:t>PROBLEM STATEMENT</a:t>
            </a:r>
            <a:endParaRPr lang="en-IN" dirty="0"/>
          </a:p>
        </p:txBody>
      </p:sp>
      <p:sp>
        <p:nvSpPr>
          <p:cNvPr id="3" name="Subtitle 2">
            <a:extLst>
              <a:ext uri="{FF2B5EF4-FFF2-40B4-BE49-F238E27FC236}">
                <a16:creationId xmlns:a16="http://schemas.microsoft.com/office/drawing/2014/main" id="{3B07D67A-C2DE-A8DF-0FE0-E75FA568573C}"/>
              </a:ext>
            </a:extLst>
          </p:cNvPr>
          <p:cNvSpPr>
            <a:spLocks noGrp="1"/>
          </p:cNvSpPr>
          <p:nvPr>
            <p:ph type="subTitle" idx="1"/>
          </p:nvPr>
        </p:nvSpPr>
        <p:spPr>
          <a:xfrm>
            <a:off x="503434" y="1160979"/>
            <a:ext cx="10890606" cy="5178175"/>
          </a:xfrm>
        </p:spPr>
        <p:txBody>
          <a:bodyPr>
            <a:normAutofit fontScale="85000" lnSpcReduction="10000"/>
          </a:bodyPr>
          <a:lstStyle/>
          <a:p>
            <a:pPr algn="l"/>
            <a:r>
              <a:rPr lang="en-IN" sz="2400" b="1" u="sng" kern="100" dirty="0">
                <a:solidFill>
                  <a:schemeClr val="tx2">
                    <a:lumMod val="10000"/>
                  </a:schemeClr>
                </a:solidFill>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DASHBOARD 2: OVERVIEW</a:t>
            </a:r>
          </a:p>
          <a:p>
            <a:pPr algn="l"/>
            <a:r>
              <a:rPr lang="en-IN" sz="3600" b="1" kern="100"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CHARTS</a:t>
            </a:r>
          </a:p>
          <a:p>
            <a:pPr marL="457200" indent="-457200" algn="l">
              <a:buFont typeface="+mj-lt"/>
              <a:buAutoNum type="arabicPeriod"/>
            </a:pPr>
            <a:r>
              <a:rPr lang="en-IN" sz="2000" b="1" kern="100" dirty="0">
                <a:solidFill>
                  <a:schemeClr val="accent4">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Monthly Trends by Issue Date (Line Chart):  </a:t>
            </a: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To </a:t>
            </a:r>
            <a:r>
              <a:rPr lang="en-IN" sz="2000" dirty="0">
                <a:effectLst/>
                <a:latin typeface="Calibri" panose="020F0502020204030204" pitchFamily="34" charset="0"/>
                <a:ea typeface="Calibri" panose="020F0502020204030204" pitchFamily="34" charset="0"/>
                <a:cs typeface="Times New Roman" panose="02020603050405020304" pitchFamily="18" charset="0"/>
              </a:rPr>
              <a:t>identify long-term trends in lending activities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l">
              <a:lnSpc>
                <a:spcPct val="150000"/>
              </a:lnSpc>
              <a:buFont typeface="+mj-lt"/>
              <a:buAutoNum type="arabicPeriod"/>
            </a:pPr>
            <a:r>
              <a:rPr lang="en-IN" sz="2000" b="1" dirty="0">
                <a:solidFill>
                  <a:schemeClr val="accent4">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Regional Analysis by State (Filled Map</a:t>
            </a:r>
            <a:r>
              <a:rPr lang="en-IN" sz="2000" b="1" dirty="0">
                <a:solidFill>
                  <a:schemeClr val="accent4">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a:t>
            </a:r>
            <a:r>
              <a:rPr lang="en-IN" sz="20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IN" sz="2000" dirty="0">
                <a:latin typeface="Calibri" panose="020F0502020204030204" pitchFamily="34" charset="0"/>
                <a:ea typeface="Calibri" panose="020F0502020204030204" pitchFamily="34" charset="0"/>
                <a:cs typeface="Times New Roman" panose="02020603050405020304" pitchFamily="18" charset="0"/>
              </a:rPr>
              <a:t>To identify area with significant lending activity and assess regional disparities</a:t>
            </a:r>
          </a:p>
          <a:p>
            <a:pPr marL="342900" indent="-342900" algn="l">
              <a:lnSpc>
                <a:spcPct val="150000"/>
              </a:lnSpc>
              <a:buFont typeface="+mj-lt"/>
              <a:buAutoNum type="arabicPeriod"/>
            </a:pPr>
            <a:r>
              <a:rPr lang="en-IN" sz="2000" b="1" dirty="0">
                <a:solidFill>
                  <a:schemeClr val="accent4">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Loan Term Analysis (Donut Chart): </a:t>
            </a:r>
            <a:r>
              <a:rPr lang="en-IN" sz="2000" dirty="0">
                <a:solidFill>
                  <a:schemeClr val="accent4">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T</a:t>
            </a:r>
            <a:r>
              <a:rPr lang="en-IN" sz="2000" dirty="0">
                <a:latin typeface="Calibri" panose="020F0502020204030204" pitchFamily="34" charset="0"/>
                <a:ea typeface="Calibri" panose="020F0502020204030204" pitchFamily="34" charset="0"/>
                <a:cs typeface="Times New Roman" panose="02020603050405020304" pitchFamily="18" charset="0"/>
              </a:rPr>
              <a:t>o allow the client to understand the distribution of loans</a:t>
            </a:r>
          </a:p>
          <a:p>
            <a:pPr marL="342900" indent="-342900" algn="l">
              <a:lnSpc>
                <a:spcPct val="150000"/>
              </a:lnSpc>
              <a:buFont typeface="+mj-lt"/>
              <a:buAutoNum type="arabicPeriod"/>
            </a:pPr>
            <a:r>
              <a:rPr lang="en-IN" sz="2000" b="1" dirty="0">
                <a:solidFill>
                  <a:schemeClr val="accent4">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Employee Length Analysis (Bar Chart): </a:t>
            </a:r>
            <a:r>
              <a:rPr lang="en-IN" sz="2000" dirty="0">
                <a:latin typeface="Calibri" panose="020F0502020204030204" pitchFamily="34" charset="0"/>
                <a:ea typeface="Calibri" panose="020F0502020204030204" pitchFamily="34" charset="0"/>
                <a:cs typeface="Times New Roman" panose="02020603050405020304" pitchFamily="18" charset="0"/>
              </a:rPr>
              <a:t>How lending metrics are distributed among borrowers with different employment lengths, helping us assess the impact of employment history on loan applications.</a:t>
            </a:r>
          </a:p>
          <a:p>
            <a:pPr marL="342900" indent="-342900" algn="l">
              <a:lnSpc>
                <a:spcPct val="150000"/>
              </a:lnSpc>
              <a:buFont typeface="+mj-lt"/>
              <a:buAutoNum type="arabicPeriod"/>
            </a:pPr>
            <a:r>
              <a:rPr lang="en-IN" sz="2000" b="1" dirty="0">
                <a:solidFill>
                  <a:schemeClr val="accent4">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Loan Purpose Breakdown (Bar Chart): </a:t>
            </a:r>
            <a:r>
              <a:rPr lang="en-IN" sz="2000" b="1" dirty="0">
                <a:effectLst/>
                <a:latin typeface="Calibri" panose="020F0502020204030204" pitchFamily="34" charset="0"/>
                <a:ea typeface="Calibri" panose="020F0502020204030204" pitchFamily="34" charset="0"/>
                <a:cs typeface="Times New Roman" panose="02020603050405020304" pitchFamily="18" charset="0"/>
              </a:rPr>
              <a:t>W</a:t>
            </a:r>
            <a:r>
              <a:rPr lang="en-IN" sz="2000" dirty="0">
                <a:latin typeface="Calibri" panose="020F0502020204030204" pitchFamily="34" charset="0"/>
                <a:ea typeface="Calibri" panose="020F0502020204030204" pitchFamily="34" charset="0"/>
                <a:cs typeface="Times New Roman" panose="02020603050405020304" pitchFamily="18" charset="0"/>
              </a:rPr>
              <a:t>ill provide a visual breakdown of loan metrics based on the stated purposes of loans for borrowers seek financing.</a:t>
            </a:r>
          </a:p>
          <a:p>
            <a:pPr marL="342900" indent="-342900" algn="l">
              <a:lnSpc>
                <a:spcPct val="150000"/>
              </a:lnSpc>
              <a:buFont typeface="+mj-lt"/>
              <a:buAutoNum type="arabicPeriod"/>
            </a:pPr>
            <a:r>
              <a:rPr lang="en-IN" sz="2000" b="1" dirty="0">
                <a:solidFill>
                  <a:schemeClr val="accent4">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Home Ownership Analysis (Tree Map): </a:t>
            </a:r>
            <a:r>
              <a:rPr lang="en-IN" sz="2000" dirty="0">
                <a:latin typeface="Calibri" panose="020F0502020204030204" pitchFamily="34" charset="0"/>
                <a:ea typeface="Calibri" panose="020F0502020204030204" pitchFamily="34" charset="0"/>
                <a:cs typeface="Times New Roman" panose="02020603050405020304" pitchFamily="18" charset="0"/>
              </a:rPr>
              <a:t> How home ownership impacts loan applications and disbursements.</a:t>
            </a:r>
            <a:endParaRPr lang="en-IN" sz="2000" b="1" kern="100" dirty="0">
              <a:latin typeface="Calibri" panose="020F0502020204030204" pitchFamily="34" charset="0"/>
              <a:ea typeface="Calibri" panose="020F0502020204030204" pitchFamily="34" charset="0"/>
              <a:cs typeface="Times New Roman" panose="02020603050405020304" pitchFamily="18" charset="0"/>
            </a:endParaRPr>
          </a:p>
          <a:p>
            <a:pPr algn="l"/>
            <a:endParaRPr lang="en-IN" sz="2400" b="1" u="sng"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algn="l"/>
            <a:endParaRPr lang="en-IN" dirty="0"/>
          </a:p>
        </p:txBody>
      </p:sp>
    </p:spTree>
    <p:extLst>
      <p:ext uri="{BB962C8B-B14F-4D97-AF65-F5344CB8AC3E}">
        <p14:creationId xmlns:p14="http://schemas.microsoft.com/office/powerpoint/2010/main" val="1059383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9A310-AF13-3EB1-C112-64BB0F0C04FD}"/>
              </a:ext>
            </a:extLst>
          </p:cNvPr>
          <p:cNvSpPr>
            <a:spLocks noGrp="1"/>
          </p:cNvSpPr>
          <p:nvPr>
            <p:ph type="ctrTitle"/>
          </p:nvPr>
        </p:nvSpPr>
        <p:spPr>
          <a:xfrm>
            <a:off x="523982" y="297953"/>
            <a:ext cx="10286745" cy="1049867"/>
          </a:xfrm>
        </p:spPr>
        <p:txBody>
          <a:bodyPr/>
          <a:lstStyle/>
          <a:p>
            <a:r>
              <a:rPr lang="en-IN" sz="5400" b="1" dirty="0">
                <a:solidFill>
                  <a:schemeClr val="tx1"/>
                </a:solidFill>
                <a:latin typeface="Lato Black" panose="020F0A02020204030203" pitchFamily="34" charset="0"/>
              </a:rPr>
              <a:t>STATEMENT</a:t>
            </a:r>
            <a:endParaRPr lang="en-IN" dirty="0"/>
          </a:p>
        </p:txBody>
      </p:sp>
      <p:sp>
        <p:nvSpPr>
          <p:cNvPr id="3" name="Subtitle 2">
            <a:extLst>
              <a:ext uri="{FF2B5EF4-FFF2-40B4-BE49-F238E27FC236}">
                <a16:creationId xmlns:a16="http://schemas.microsoft.com/office/drawing/2014/main" id="{31FBBF7D-28D3-A345-CF42-66926B949482}"/>
              </a:ext>
            </a:extLst>
          </p:cNvPr>
          <p:cNvSpPr>
            <a:spLocks noGrp="1"/>
          </p:cNvSpPr>
          <p:nvPr>
            <p:ph type="subTitle" idx="1"/>
          </p:nvPr>
        </p:nvSpPr>
        <p:spPr>
          <a:xfrm>
            <a:off x="523982" y="1571946"/>
            <a:ext cx="11096090" cy="4988101"/>
          </a:xfrm>
        </p:spPr>
        <p:txBody>
          <a:bodyPr/>
          <a:lstStyle/>
          <a:p>
            <a:pPr algn="l"/>
            <a:r>
              <a:rPr lang="en-IN" sz="3200" b="1" dirty="0">
                <a:latin typeface="Lato Black" panose="020F0A02020204030203" pitchFamily="34" charset="0"/>
              </a:rPr>
              <a:t>PROBLEM</a:t>
            </a:r>
            <a:endParaRPr lang="en-IN" sz="3200" b="1" kern="100"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l"/>
            <a:r>
              <a:rPr lang="en-IN" sz="3200" b="1" u="sng" kern="100" dirty="0">
                <a:solidFill>
                  <a:schemeClr val="tx2">
                    <a:lumMod val="10000"/>
                  </a:schemeClr>
                </a:solidFill>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DASHBOARD 3:DETILES</a:t>
            </a:r>
          </a:p>
          <a:p>
            <a:pPr algn="l"/>
            <a:r>
              <a:rPr lang="en-IN" sz="3200" b="1" kern="100"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GRID</a:t>
            </a:r>
          </a:p>
          <a:p>
            <a:pPr algn="l"/>
            <a:r>
              <a:rPr lang="en-IN" sz="2000" kern="100" dirty="0">
                <a:effectLst/>
                <a:latin typeface="Calibri" panose="020F0502020204030204" pitchFamily="34" charset="0"/>
                <a:ea typeface="Calibri" panose="020F0502020204030204" pitchFamily="34" charset="0"/>
                <a:cs typeface="Times New Roman" panose="02020603050405020304" pitchFamily="18" charset="0"/>
              </a:rPr>
              <a:t>Need for a comprehensive 'Details Dashboard' that provides a consolidated view of all the essential information within our loan data. By showing in the given </a:t>
            </a:r>
            <a:r>
              <a:rPr lang="en-IN" sz="2000" kern="100" dirty="0" err="1">
                <a:effectLst/>
                <a:latin typeface="Calibri" panose="020F0502020204030204" pitchFamily="34" charset="0"/>
                <a:ea typeface="Calibri" panose="020F0502020204030204" pitchFamily="34" charset="0"/>
                <a:cs typeface="Times New Roman" panose="02020603050405020304" pitchFamily="18" charset="0"/>
              </a:rPr>
              <a:t>tabel</a:t>
            </a:r>
            <a:endParaRPr lang="en-IN" dirty="0"/>
          </a:p>
        </p:txBody>
      </p:sp>
    </p:spTree>
    <p:extLst>
      <p:ext uri="{BB962C8B-B14F-4D97-AF65-F5344CB8AC3E}">
        <p14:creationId xmlns:p14="http://schemas.microsoft.com/office/powerpoint/2010/main" val="2100540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80EA6-A26E-B8CB-FC77-C63E152328BA}"/>
              </a:ext>
            </a:extLst>
          </p:cNvPr>
          <p:cNvSpPr>
            <a:spLocks noGrp="1"/>
          </p:cNvSpPr>
          <p:nvPr>
            <p:ph type="title"/>
          </p:nvPr>
        </p:nvSpPr>
        <p:spPr/>
        <p:txBody>
          <a:bodyPr/>
          <a:lstStyle/>
          <a:p>
            <a:r>
              <a:rPr lang="en-IN" sz="5400" dirty="0">
                <a:latin typeface="Lato Black" panose="020F0502020204030203" pitchFamily="34" charset="0"/>
                <a:ea typeface="Lato Black" panose="020F0502020204030203" pitchFamily="34" charset="0"/>
                <a:cs typeface="Lato Black" panose="020F0502020204030203" pitchFamily="34" charset="0"/>
              </a:rPr>
              <a:t>SQL QUERRY</a:t>
            </a:r>
            <a:r>
              <a:rPr lang="en-IN" dirty="0"/>
              <a:t> </a:t>
            </a:r>
          </a:p>
        </p:txBody>
      </p:sp>
      <p:pic>
        <p:nvPicPr>
          <p:cNvPr id="4" name="Picture 3">
            <a:extLst>
              <a:ext uri="{FF2B5EF4-FFF2-40B4-BE49-F238E27FC236}">
                <a16:creationId xmlns:a16="http://schemas.microsoft.com/office/drawing/2014/main" id="{F381A5C0-01DF-E635-1F64-005C1DF0D742}"/>
              </a:ext>
            </a:extLst>
          </p:cNvPr>
          <p:cNvPicPr>
            <a:picLocks noChangeAspect="1"/>
          </p:cNvPicPr>
          <p:nvPr/>
        </p:nvPicPr>
        <p:blipFill>
          <a:blip r:embed="rId2"/>
          <a:stretch>
            <a:fillRect/>
          </a:stretch>
        </p:blipFill>
        <p:spPr>
          <a:xfrm>
            <a:off x="165253" y="2364372"/>
            <a:ext cx="11861494" cy="3146766"/>
          </a:xfrm>
          <a:prstGeom prst="rect">
            <a:avLst/>
          </a:prstGeom>
        </p:spPr>
      </p:pic>
    </p:spTree>
    <p:extLst>
      <p:ext uri="{BB962C8B-B14F-4D97-AF65-F5344CB8AC3E}">
        <p14:creationId xmlns:p14="http://schemas.microsoft.com/office/powerpoint/2010/main" val="1896430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E7B0E6-E841-F4EE-2805-93D40BD3E782}"/>
              </a:ext>
            </a:extLst>
          </p:cNvPr>
          <p:cNvPicPr>
            <a:picLocks noChangeAspect="1"/>
          </p:cNvPicPr>
          <p:nvPr/>
        </p:nvPicPr>
        <p:blipFill>
          <a:blip r:embed="rId2"/>
          <a:stretch>
            <a:fillRect/>
          </a:stretch>
        </p:blipFill>
        <p:spPr>
          <a:xfrm>
            <a:off x="7921736" y="2219218"/>
            <a:ext cx="4048240" cy="1846780"/>
          </a:xfrm>
          <a:prstGeom prst="rect">
            <a:avLst/>
          </a:prstGeom>
        </p:spPr>
      </p:pic>
      <p:pic>
        <p:nvPicPr>
          <p:cNvPr id="6" name="Picture 5">
            <a:extLst>
              <a:ext uri="{FF2B5EF4-FFF2-40B4-BE49-F238E27FC236}">
                <a16:creationId xmlns:a16="http://schemas.microsoft.com/office/drawing/2014/main" id="{96A7323F-DDAC-43D0-F9AF-4AF1C875589C}"/>
              </a:ext>
            </a:extLst>
          </p:cNvPr>
          <p:cNvPicPr>
            <a:picLocks noChangeAspect="1"/>
          </p:cNvPicPr>
          <p:nvPr/>
        </p:nvPicPr>
        <p:blipFill>
          <a:blip r:embed="rId3"/>
          <a:stretch>
            <a:fillRect/>
          </a:stretch>
        </p:blipFill>
        <p:spPr>
          <a:xfrm>
            <a:off x="303612" y="1180443"/>
            <a:ext cx="7474334" cy="4743694"/>
          </a:xfrm>
          <a:prstGeom prst="rect">
            <a:avLst/>
          </a:prstGeom>
        </p:spPr>
      </p:pic>
    </p:spTree>
    <p:extLst>
      <p:ext uri="{BB962C8B-B14F-4D97-AF65-F5344CB8AC3E}">
        <p14:creationId xmlns:p14="http://schemas.microsoft.com/office/powerpoint/2010/main" val="543346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0B1CCC-58B8-45AF-C92E-BCF735895FCA}"/>
              </a:ext>
            </a:extLst>
          </p:cNvPr>
          <p:cNvPicPr>
            <a:picLocks noChangeAspect="1"/>
          </p:cNvPicPr>
          <p:nvPr/>
        </p:nvPicPr>
        <p:blipFill>
          <a:blip r:embed="rId2"/>
          <a:stretch>
            <a:fillRect/>
          </a:stretch>
        </p:blipFill>
        <p:spPr>
          <a:xfrm>
            <a:off x="7633699" y="2456097"/>
            <a:ext cx="4062585" cy="1612469"/>
          </a:xfrm>
          <a:prstGeom prst="rect">
            <a:avLst/>
          </a:prstGeom>
        </p:spPr>
      </p:pic>
      <p:pic>
        <p:nvPicPr>
          <p:cNvPr id="6" name="Picture 5">
            <a:extLst>
              <a:ext uri="{FF2B5EF4-FFF2-40B4-BE49-F238E27FC236}">
                <a16:creationId xmlns:a16="http://schemas.microsoft.com/office/drawing/2014/main" id="{202C7405-FAA1-24BD-61B0-04E6AAD1CF92}"/>
              </a:ext>
            </a:extLst>
          </p:cNvPr>
          <p:cNvPicPr>
            <a:picLocks noChangeAspect="1"/>
          </p:cNvPicPr>
          <p:nvPr/>
        </p:nvPicPr>
        <p:blipFill>
          <a:blip r:embed="rId3"/>
          <a:stretch>
            <a:fillRect/>
          </a:stretch>
        </p:blipFill>
        <p:spPr>
          <a:xfrm>
            <a:off x="495716" y="804391"/>
            <a:ext cx="6954510" cy="5249217"/>
          </a:xfrm>
          <a:prstGeom prst="rect">
            <a:avLst/>
          </a:prstGeom>
        </p:spPr>
      </p:pic>
    </p:spTree>
    <p:extLst>
      <p:ext uri="{BB962C8B-B14F-4D97-AF65-F5344CB8AC3E}">
        <p14:creationId xmlns:p14="http://schemas.microsoft.com/office/powerpoint/2010/main" val="647892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C63F9A-6BA6-D2D4-B5B2-6364942AC47B}"/>
              </a:ext>
            </a:extLst>
          </p:cNvPr>
          <p:cNvPicPr>
            <a:picLocks noChangeAspect="1"/>
          </p:cNvPicPr>
          <p:nvPr/>
        </p:nvPicPr>
        <p:blipFill>
          <a:blip r:embed="rId2"/>
          <a:stretch>
            <a:fillRect/>
          </a:stretch>
        </p:blipFill>
        <p:spPr>
          <a:xfrm>
            <a:off x="8784373" y="1929272"/>
            <a:ext cx="2321991" cy="1705212"/>
          </a:xfrm>
          <a:prstGeom prst="rect">
            <a:avLst/>
          </a:prstGeom>
        </p:spPr>
      </p:pic>
      <p:pic>
        <p:nvPicPr>
          <p:cNvPr id="6" name="Picture 5">
            <a:extLst>
              <a:ext uri="{FF2B5EF4-FFF2-40B4-BE49-F238E27FC236}">
                <a16:creationId xmlns:a16="http://schemas.microsoft.com/office/drawing/2014/main" id="{77A362DD-B035-3E06-4E38-91533EECD0EB}"/>
              </a:ext>
            </a:extLst>
          </p:cNvPr>
          <p:cNvPicPr>
            <a:picLocks noChangeAspect="1"/>
          </p:cNvPicPr>
          <p:nvPr/>
        </p:nvPicPr>
        <p:blipFill rotWithShape="1">
          <a:blip r:embed="rId3"/>
          <a:srcRect l="-1" t="-1" r="-29491" b="-29491"/>
          <a:stretch/>
        </p:blipFill>
        <p:spPr>
          <a:xfrm>
            <a:off x="479100" y="986320"/>
            <a:ext cx="9979992" cy="5566694"/>
          </a:xfrm>
          <a:prstGeom prst="rect">
            <a:avLst/>
          </a:prstGeom>
        </p:spPr>
      </p:pic>
    </p:spTree>
    <p:extLst>
      <p:ext uri="{BB962C8B-B14F-4D97-AF65-F5344CB8AC3E}">
        <p14:creationId xmlns:p14="http://schemas.microsoft.com/office/powerpoint/2010/main" val="26186160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73CC670F-05B9-4BB7-BA2C-0DE5B5C1E5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{C2A631F8-86FC-4015-B925-2AA9BF97212A}tf00934815_win32</Template>
  <TotalTime>3048</TotalTime>
  <Words>565</Words>
  <Application>Microsoft Office PowerPoint</Application>
  <PresentationFormat>Widescreen</PresentationFormat>
  <Paragraphs>45</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Calibri</vt:lpstr>
      <vt:lpstr>Goudy Old Style</vt:lpstr>
      <vt:lpstr>Lato Black</vt:lpstr>
      <vt:lpstr>Wingdings 2</vt:lpstr>
      <vt:lpstr>SlateVTI</vt:lpstr>
      <vt:lpstr>CAPSTONE PROJECT</vt:lpstr>
      <vt:lpstr>PROBLEM STATEMENT</vt:lpstr>
      <vt:lpstr>PROBLEM STATEMENT</vt:lpstr>
      <vt:lpstr>PROBLEM STATEMENT</vt:lpstr>
      <vt:lpstr>STATEMENT</vt:lpstr>
      <vt:lpstr>SQL QUERRY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Kshitez Taggar</dc:creator>
  <cp:lastModifiedBy>Kshitez Taggar</cp:lastModifiedBy>
  <cp:revision>6</cp:revision>
  <dcterms:created xsi:type="dcterms:W3CDTF">2024-04-04T15:38:57Z</dcterms:created>
  <dcterms:modified xsi:type="dcterms:W3CDTF">2024-04-08T09:06:10Z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